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009ED668-51E5-4DCC-B05A-05C61F28D966}" type="datetimeFigureOut">
              <a:rPr lang="ru-KZ" smtClean="0"/>
              <a:t>02.09.2022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54A3D882-11A3-4B12-9082-6CF52CFBCED1}" type="slidenum">
              <a:rPr lang="ru-KZ" smtClean="0"/>
              <a:t>‹#›</a:t>
            </a:fld>
            <a:endParaRPr lang="ru-KZ"/>
          </a:p>
        </p:txBody>
      </p:sp>
    </p:spTree>
    <p:extLst>
      <p:ext uri="{BB962C8B-B14F-4D97-AF65-F5344CB8AC3E}">
        <p14:creationId xmlns:p14="http://schemas.microsoft.com/office/powerpoint/2010/main" val="242583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09ED668-51E5-4DCC-B05A-05C61F28D966}" type="datetimeFigureOut">
              <a:rPr lang="ru-KZ" smtClean="0"/>
              <a:t>02.09.2022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54A3D882-11A3-4B12-9082-6CF52CFBCED1}" type="slidenum">
              <a:rPr lang="ru-KZ" smtClean="0"/>
              <a:t>‹#›</a:t>
            </a:fld>
            <a:endParaRPr lang="ru-KZ"/>
          </a:p>
        </p:txBody>
      </p:sp>
    </p:spTree>
    <p:extLst>
      <p:ext uri="{BB962C8B-B14F-4D97-AF65-F5344CB8AC3E}">
        <p14:creationId xmlns:p14="http://schemas.microsoft.com/office/powerpoint/2010/main" val="328505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09ED668-51E5-4DCC-B05A-05C61F28D966}" type="datetimeFigureOut">
              <a:rPr lang="ru-KZ" smtClean="0"/>
              <a:t>02.09.2022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54A3D882-11A3-4B12-9082-6CF52CFBCED1}" type="slidenum">
              <a:rPr lang="ru-KZ" smtClean="0"/>
              <a:t>‹#›</a:t>
            </a:fld>
            <a:endParaRPr lang="ru-KZ"/>
          </a:p>
        </p:txBody>
      </p:sp>
    </p:spTree>
    <p:extLst>
      <p:ext uri="{BB962C8B-B14F-4D97-AF65-F5344CB8AC3E}">
        <p14:creationId xmlns:p14="http://schemas.microsoft.com/office/powerpoint/2010/main" val="3298504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09ED668-51E5-4DCC-B05A-05C61F28D966}" type="datetimeFigureOut">
              <a:rPr lang="ru-KZ" smtClean="0"/>
              <a:t>02.09.2022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54A3D882-11A3-4B12-9082-6CF52CFBCED1}" type="slidenum">
              <a:rPr lang="ru-KZ" smtClean="0"/>
              <a:t>‹#›</a:t>
            </a:fld>
            <a:endParaRPr lang="ru-KZ"/>
          </a:p>
        </p:txBody>
      </p:sp>
    </p:spTree>
    <p:extLst>
      <p:ext uri="{BB962C8B-B14F-4D97-AF65-F5344CB8AC3E}">
        <p14:creationId xmlns:p14="http://schemas.microsoft.com/office/powerpoint/2010/main" val="102963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09ED668-51E5-4DCC-B05A-05C61F28D966}" type="datetimeFigureOut">
              <a:rPr lang="ru-KZ" smtClean="0"/>
              <a:t>02.09.2022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54A3D882-11A3-4B12-9082-6CF52CFBCED1}" type="slidenum">
              <a:rPr lang="ru-KZ" smtClean="0"/>
              <a:t>‹#›</a:t>
            </a:fld>
            <a:endParaRPr lang="ru-KZ"/>
          </a:p>
        </p:txBody>
      </p:sp>
    </p:spTree>
    <p:extLst>
      <p:ext uri="{BB962C8B-B14F-4D97-AF65-F5344CB8AC3E}">
        <p14:creationId xmlns:p14="http://schemas.microsoft.com/office/powerpoint/2010/main" val="3666707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09ED668-51E5-4DCC-B05A-05C61F28D966}" type="datetimeFigureOut">
              <a:rPr lang="ru-KZ" smtClean="0"/>
              <a:t>02.09.2022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54A3D882-11A3-4B12-9082-6CF52CFBCED1}" type="slidenum">
              <a:rPr lang="ru-KZ" smtClean="0"/>
              <a:t>‹#›</a:t>
            </a:fld>
            <a:endParaRPr lang="ru-KZ"/>
          </a:p>
        </p:txBody>
      </p:sp>
    </p:spTree>
    <p:extLst>
      <p:ext uri="{BB962C8B-B14F-4D97-AF65-F5344CB8AC3E}">
        <p14:creationId xmlns:p14="http://schemas.microsoft.com/office/powerpoint/2010/main" val="5864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09ED668-51E5-4DCC-B05A-05C61F28D966}" type="datetimeFigureOut">
              <a:rPr lang="ru-KZ" smtClean="0"/>
              <a:t>02.09.2022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54A3D882-11A3-4B12-9082-6CF52CFBCED1}" type="slidenum">
              <a:rPr lang="ru-KZ" smtClean="0"/>
              <a:t>‹#›</a:t>
            </a:fld>
            <a:endParaRPr lang="ru-KZ"/>
          </a:p>
        </p:txBody>
      </p:sp>
    </p:spTree>
    <p:extLst>
      <p:ext uri="{BB962C8B-B14F-4D97-AF65-F5344CB8AC3E}">
        <p14:creationId xmlns:p14="http://schemas.microsoft.com/office/powerpoint/2010/main" val="1877720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09ED668-51E5-4DCC-B05A-05C61F28D966}" type="datetimeFigureOut">
              <a:rPr lang="ru-KZ" smtClean="0"/>
              <a:t>02.09.2022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54A3D882-11A3-4B12-9082-6CF52CFBCED1}" type="slidenum">
              <a:rPr lang="ru-KZ" smtClean="0"/>
              <a:t>‹#›</a:t>
            </a:fld>
            <a:endParaRPr lang="ru-KZ"/>
          </a:p>
        </p:txBody>
      </p:sp>
    </p:spTree>
    <p:extLst>
      <p:ext uri="{BB962C8B-B14F-4D97-AF65-F5344CB8AC3E}">
        <p14:creationId xmlns:p14="http://schemas.microsoft.com/office/powerpoint/2010/main" val="2893051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ED668-51E5-4DCC-B05A-05C61F28D966}" type="datetimeFigureOut">
              <a:rPr lang="ru-KZ" smtClean="0"/>
              <a:t>02.09.2022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54A3D882-11A3-4B12-9082-6CF52CFBCED1}" type="slidenum">
              <a:rPr lang="ru-KZ" smtClean="0"/>
              <a:t>‹#›</a:t>
            </a:fld>
            <a:endParaRPr lang="ru-KZ"/>
          </a:p>
        </p:txBody>
      </p:sp>
    </p:spTree>
    <p:extLst>
      <p:ext uri="{BB962C8B-B14F-4D97-AF65-F5344CB8AC3E}">
        <p14:creationId xmlns:p14="http://schemas.microsoft.com/office/powerpoint/2010/main" val="28836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09ED668-51E5-4DCC-B05A-05C61F28D966}" type="datetimeFigureOut">
              <a:rPr lang="ru-KZ" smtClean="0"/>
              <a:t>02.09.2022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54A3D882-11A3-4B12-9082-6CF52CFBCED1}" type="slidenum">
              <a:rPr lang="ru-KZ" smtClean="0"/>
              <a:t>‹#›</a:t>
            </a:fld>
            <a:endParaRPr lang="ru-KZ"/>
          </a:p>
        </p:txBody>
      </p:sp>
    </p:spTree>
    <p:extLst>
      <p:ext uri="{BB962C8B-B14F-4D97-AF65-F5344CB8AC3E}">
        <p14:creationId xmlns:p14="http://schemas.microsoft.com/office/powerpoint/2010/main" val="391135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09ED668-51E5-4DCC-B05A-05C61F28D966}" type="datetimeFigureOut">
              <a:rPr lang="ru-KZ" smtClean="0"/>
              <a:t>02.09.2022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54A3D882-11A3-4B12-9082-6CF52CFBCED1}" type="slidenum">
              <a:rPr lang="ru-KZ" smtClean="0"/>
              <a:t>‹#›</a:t>
            </a:fld>
            <a:endParaRPr lang="ru-KZ"/>
          </a:p>
        </p:txBody>
      </p:sp>
    </p:spTree>
    <p:extLst>
      <p:ext uri="{BB962C8B-B14F-4D97-AF65-F5344CB8AC3E}">
        <p14:creationId xmlns:p14="http://schemas.microsoft.com/office/powerpoint/2010/main" val="360036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009ED668-51E5-4DCC-B05A-05C61F28D966}" type="datetimeFigureOut">
              <a:rPr lang="ru-KZ" smtClean="0"/>
              <a:t>02.09.2022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54A3D882-11A3-4B12-9082-6CF52CFBCED1}"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830667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ED6D4E-780B-4146-A903-0B2425AE1EB4}"/>
              </a:ext>
            </a:extLst>
          </p:cNvPr>
          <p:cNvSpPr>
            <a:spLocks noGrp="1"/>
          </p:cNvSpPr>
          <p:nvPr>
            <p:ph type="ctrTitle"/>
          </p:nvPr>
        </p:nvSpPr>
        <p:spPr/>
        <p:txBody>
          <a:bodyPr/>
          <a:lstStyle/>
          <a:p>
            <a:pPr algn="ctr"/>
            <a:r>
              <a:rPr lang="en-US" dirty="0">
                <a:solidFill>
                  <a:srgbClr val="00B0F0"/>
                </a:solidFill>
              </a:rPr>
              <a:t>The lecture 7</a:t>
            </a:r>
            <a:endParaRPr lang="ru-KZ" dirty="0">
              <a:solidFill>
                <a:srgbClr val="00B0F0"/>
              </a:solidFill>
            </a:endParaRPr>
          </a:p>
        </p:txBody>
      </p:sp>
      <p:sp>
        <p:nvSpPr>
          <p:cNvPr id="3" name="Подзаголовок 2">
            <a:extLst>
              <a:ext uri="{FF2B5EF4-FFF2-40B4-BE49-F238E27FC236}">
                <a16:creationId xmlns:a16="http://schemas.microsoft.com/office/drawing/2014/main" id="{C677173F-FF60-440D-9FB9-9E15DE681D81}"/>
              </a:ext>
            </a:extLst>
          </p:cNvPr>
          <p:cNvSpPr>
            <a:spLocks noGrp="1"/>
          </p:cNvSpPr>
          <p:nvPr>
            <p:ph type="subTitle" idx="1"/>
          </p:nvPr>
        </p:nvSpPr>
        <p:spPr>
          <a:xfrm>
            <a:off x="599227" y="5162445"/>
            <a:ext cx="10993546" cy="590321"/>
          </a:xfrm>
        </p:spPr>
        <p:txBody>
          <a:bodyPr/>
          <a:lstStyle/>
          <a:p>
            <a:pPr algn="r"/>
            <a:r>
              <a:rPr lang="en-US" dirty="0">
                <a:solidFill>
                  <a:srgbClr val="FFC000"/>
                </a:solidFill>
              </a:rPr>
              <a:t>multiprocessing</a:t>
            </a:r>
            <a:endParaRPr lang="ru-KZ" dirty="0">
              <a:solidFill>
                <a:srgbClr val="FFC000"/>
              </a:solidFill>
            </a:endParaRPr>
          </a:p>
        </p:txBody>
      </p:sp>
    </p:spTree>
    <p:extLst>
      <p:ext uri="{BB962C8B-B14F-4D97-AF65-F5344CB8AC3E}">
        <p14:creationId xmlns:p14="http://schemas.microsoft.com/office/powerpoint/2010/main" val="267897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0AEAF1-56E9-4F48-90B4-A5AD27045C8C}"/>
              </a:ext>
            </a:extLst>
          </p:cNvPr>
          <p:cNvSpPr>
            <a:spLocks noGrp="1"/>
          </p:cNvSpPr>
          <p:nvPr>
            <p:ph type="title"/>
          </p:nvPr>
        </p:nvSpPr>
        <p:spPr/>
        <p:txBody>
          <a:bodyPr/>
          <a:lstStyle/>
          <a:p>
            <a:pPr algn="ctr"/>
            <a:r>
              <a:rPr lang="en-US" dirty="0">
                <a:solidFill>
                  <a:srgbClr val="FFC000"/>
                </a:solidFill>
              </a:rPr>
              <a:t>Killing process</a:t>
            </a:r>
            <a:endParaRPr lang="ru-KZ" dirty="0">
              <a:solidFill>
                <a:srgbClr val="FFC000"/>
              </a:solidFill>
            </a:endParaRPr>
          </a:p>
        </p:txBody>
      </p:sp>
      <p:sp>
        <p:nvSpPr>
          <p:cNvPr id="3" name="Объект 2">
            <a:extLst>
              <a:ext uri="{FF2B5EF4-FFF2-40B4-BE49-F238E27FC236}">
                <a16:creationId xmlns:a16="http://schemas.microsoft.com/office/drawing/2014/main" id="{865AFCE7-8B91-4B64-B97F-F445B52394FF}"/>
              </a:ext>
            </a:extLst>
          </p:cNvPr>
          <p:cNvSpPr>
            <a:spLocks noGrp="1"/>
          </p:cNvSpPr>
          <p:nvPr>
            <p:ph idx="1"/>
          </p:nvPr>
        </p:nvSpPr>
        <p:spPr>
          <a:xfrm>
            <a:off x="581192" y="1918029"/>
            <a:ext cx="11029615" cy="1180771"/>
          </a:xfrm>
        </p:spPr>
        <p:txBody>
          <a:bodyPr/>
          <a:lstStyle/>
          <a:p>
            <a:pPr marL="0" indent="0">
              <a:buNone/>
            </a:pPr>
            <a:r>
              <a:rPr lang="en-US" dirty="0"/>
              <a:t>It's possible to kill a process immediately using the terminate() method. Also, we use the </a:t>
            </a:r>
            <a:r>
              <a:rPr lang="en-US" dirty="0" err="1"/>
              <a:t>is_alive</a:t>
            </a:r>
            <a:r>
              <a:rPr lang="en-US" dirty="0"/>
              <a:t>() method to keep track of whether the process is alive or not.</a:t>
            </a:r>
            <a:endParaRPr lang="ru-KZ" dirty="0"/>
          </a:p>
        </p:txBody>
      </p:sp>
      <p:pic>
        <p:nvPicPr>
          <p:cNvPr id="5" name="Рисунок 4">
            <a:extLst>
              <a:ext uri="{FF2B5EF4-FFF2-40B4-BE49-F238E27FC236}">
                <a16:creationId xmlns:a16="http://schemas.microsoft.com/office/drawing/2014/main" id="{7C27E21C-15CE-4FEF-AD96-B78E014BCC6C}"/>
              </a:ext>
            </a:extLst>
          </p:cNvPr>
          <p:cNvPicPr>
            <a:picLocks noChangeAspect="1"/>
          </p:cNvPicPr>
          <p:nvPr/>
        </p:nvPicPr>
        <p:blipFill>
          <a:blip r:embed="rId2"/>
          <a:stretch>
            <a:fillRect/>
          </a:stretch>
        </p:blipFill>
        <p:spPr>
          <a:xfrm>
            <a:off x="4983163" y="2588550"/>
            <a:ext cx="4059238" cy="4051762"/>
          </a:xfrm>
          <a:prstGeom prst="rect">
            <a:avLst/>
          </a:prstGeom>
        </p:spPr>
      </p:pic>
    </p:spTree>
    <p:extLst>
      <p:ext uri="{BB962C8B-B14F-4D97-AF65-F5344CB8AC3E}">
        <p14:creationId xmlns:p14="http://schemas.microsoft.com/office/powerpoint/2010/main" val="372051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91D13E-8105-45F5-BA76-7B2555B70E64}"/>
              </a:ext>
            </a:extLst>
          </p:cNvPr>
          <p:cNvSpPr>
            <a:spLocks noGrp="1"/>
          </p:cNvSpPr>
          <p:nvPr>
            <p:ph type="title"/>
          </p:nvPr>
        </p:nvSpPr>
        <p:spPr/>
        <p:txBody>
          <a:bodyPr/>
          <a:lstStyle/>
          <a:p>
            <a:pPr algn="ctr"/>
            <a:r>
              <a:rPr lang="en-US" dirty="0">
                <a:solidFill>
                  <a:srgbClr val="FFC000"/>
                </a:solidFill>
              </a:rPr>
              <a:t>Multiprocessing library</a:t>
            </a:r>
            <a:endParaRPr lang="ru-KZ" dirty="0">
              <a:solidFill>
                <a:srgbClr val="FFC000"/>
              </a:solidFill>
            </a:endParaRPr>
          </a:p>
        </p:txBody>
      </p:sp>
      <p:sp>
        <p:nvSpPr>
          <p:cNvPr id="3" name="Объект 2">
            <a:extLst>
              <a:ext uri="{FF2B5EF4-FFF2-40B4-BE49-F238E27FC236}">
                <a16:creationId xmlns:a16="http://schemas.microsoft.com/office/drawing/2014/main" id="{782C785F-7256-4806-9C6E-DBC2F7FC5CFD}"/>
              </a:ext>
            </a:extLst>
          </p:cNvPr>
          <p:cNvSpPr>
            <a:spLocks noGrp="1"/>
          </p:cNvSpPr>
          <p:nvPr>
            <p:ph idx="1"/>
          </p:nvPr>
        </p:nvSpPr>
        <p:spPr/>
        <p:txBody>
          <a:bodyPr>
            <a:normAutofit/>
          </a:bodyPr>
          <a:lstStyle/>
          <a:p>
            <a:r>
              <a:rPr lang="en-US" dirty="0"/>
              <a:t>The Python multiprocessing library, which is part of the standard library of the language,</a:t>
            </a:r>
            <a:r>
              <a:rPr lang="ru-KZ" dirty="0"/>
              <a:t> </a:t>
            </a:r>
            <a:r>
              <a:rPr lang="en-US" dirty="0"/>
              <a:t>implements the shared memory programming paradigm, that is, the programming of a system</a:t>
            </a:r>
            <a:r>
              <a:rPr lang="ru-KZ" dirty="0"/>
              <a:t> </a:t>
            </a:r>
            <a:r>
              <a:rPr lang="en-US" dirty="0"/>
              <a:t>that consists of one or more processors that have access to a common memory.</a:t>
            </a:r>
          </a:p>
          <a:p>
            <a:r>
              <a:rPr lang="en-US" dirty="0"/>
              <a:t>The Python library mpi4py implements the programming paradigm called message passing.</a:t>
            </a:r>
          </a:p>
          <a:p>
            <a:r>
              <a:rPr lang="en-US" dirty="0"/>
              <a:t>It is expected that there are no shared resources (and this is also called shared nothing) and</a:t>
            </a:r>
            <a:r>
              <a:rPr lang="ru-KZ" dirty="0"/>
              <a:t> </a:t>
            </a:r>
            <a:r>
              <a:rPr lang="en-US" dirty="0"/>
              <a:t>that all communications take place through the messages that are exchanged between the</a:t>
            </a:r>
            <a:r>
              <a:rPr lang="ru-KZ" dirty="0"/>
              <a:t> </a:t>
            </a:r>
            <a:r>
              <a:rPr lang="en-US" dirty="0"/>
              <a:t>processes.</a:t>
            </a:r>
          </a:p>
          <a:p>
            <a:r>
              <a:rPr lang="en-US" dirty="0"/>
              <a:t>For these features, it is in contrast with the techniques of communication that provide</a:t>
            </a:r>
            <a:r>
              <a:rPr lang="ru-KZ" dirty="0"/>
              <a:t> </a:t>
            </a:r>
            <a:r>
              <a:rPr lang="en-US" dirty="0"/>
              <a:t>memory sharing and the use of lock or similar mechanisms to achieve mutual exclusion.</a:t>
            </a:r>
          </a:p>
          <a:p>
            <a:r>
              <a:rPr lang="en-US" dirty="0"/>
              <a:t>In a message passing code, the processes are connected via the communication primitives</a:t>
            </a:r>
            <a:r>
              <a:rPr lang="ru-KZ" dirty="0"/>
              <a:t> </a:t>
            </a:r>
            <a:r>
              <a:rPr lang="en-US" dirty="0"/>
              <a:t>of the types send() and receive().</a:t>
            </a:r>
            <a:endParaRPr lang="ru-KZ" dirty="0"/>
          </a:p>
        </p:txBody>
      </p:sp>
    </p:spTree>
    <p:extLst>
      <p:ext uri="{BB962C8B-B14F-4D97-AF65-F5344CB8AC3E}">
        <p14:creationId xmlns:p14="http://schemas.microsoft.com/office/powerpoint/2010/main" val="11350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1AC496-6857-4D8F-B93E-C078EE29E40A}"/>
              </a:ext>
            </a:extLst>
          </p:cNvPr>
          <p:cNvSpPr>
            <a:spLocks noGrp="1"/>
          </p:cNvSpPr>
          <p:nvPr>
            <p:ph type="title"/>
          </p:nvPr>
        </p:nvSpPr>
        <p:spPr/>
        <p:txBody>
          <a:bodyPr/>
          <a:lstStyle/>
          <a:p>
            <a:pPr algn="ctr"/>
            <a:r>
              <a:rPr lang="en-US" dirty="0">
                <a:solidFill>
                  <a:srgbClr val="FFC000"/>
                </a:solidFill>
              </a:rPr>
              <a:t>Spawn a process</a:t>
            </a:r>
            <a:endParaRPr lang="ru-KZ" dirty="0">
              <a:solidFill>
                <a:srgbClr val="FFC000"/>
              </a:solidFill>
            </a:endParaRPr>
          </a:p>
        </p:txBody>
      </p:sp>
      <p:sp>
        <p:nvSpPr>
          <p:cNvPr id="3" name="Объект 2">
            <a:extLst>
              <a:ext uri="{FF2B5EF4-FFF2-40B4-BE49-F238E27FC236}">
                <a16:creationId xmlns:a16="http://schemas.microsoft.com/office/drawing/2014/main" id="{DB655A9B-E4D3-4D69-B9FC-044A37DD8F6D}"/>
              </a:ext>
            </a:extLst>
          </p:cNvPr>
          <p:cNvSpPr>
            <a:spLocks noGrp="1"/>
          </p:cNvSpPr>
          <p:nvPr>
            <p:ph idx="1"/>
          </p:nvPr>
        </p:nvSpPr>
        <p:spPr>
          <a:xfrm>
            <a:off x="581191" y="1994230"/>
            <a:ext cx="11029615" cy="2577771"/>
          </a:xfrm>
        </p:spPr>
        <p:txBody>
          <a:bodyPr/>
          <a:lstStyle/>
          <a:p>
            <a:pPr marL="0" indent="0">
              <a:buNone/>
            </a:pPr>
            <a:r>
              <a:rPr lang="en-US" dirty="0"/>
              <a:t>The term "spawn" means the creation of a process by a parent process. The parent process can of course continue its execution asynchronously or wait until the child process ends its execution. The multiprocessing library of Python allows the spawning of a process through the following steps:</a:t>
            </a:r>
          </a:p>
          <a:p>
            <a:r>
              <a:rPr lang="en-US" dirty="0"/>
              <a:t>1. Build the object process.</a:t>
            </a:r>
          </a:p>
          <a:p>
            <a:r>
              <a:rPr lang="en-US" dirty="0"/>
              <a:t>2. Call its start() method. This method starts the process's activity.</a:t>
            </a:r>
          </a:p>
          <a:p>
            <a:r>
              <a:rPr lang="en-US" dirty="0"/>
              <a:t>3. Call its join()method. It waits until the process has completed its work and exited.</a:t>
            </a:r>
            <a:endParaRPr lang="ru-KZ" dirty="0"/>
          </a:p>
        </p:txBody>
      </p:sp>
    </p:spTree>
    <p:extLst>
      <p:ext uri="{BB962C8B-B14F-4D97-AF65-F5344CB8AC3E}">
        <p14:creationId xmlns:p14="http://schemas.microsoft.com/office/powerpoint/2010/main" val="944236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9DCB57-76F3-4FB5-9B70-F885154F5E21}"/>
              </a:ext>
            </a:extLst>
          </p:cNvPr>
          <p:cNvSpPr>
            <a:spLocks noGrp="1"/>
          </p:cNvSpPr>
          <p:nvPr>
            <p:ph type="title"/>
          </p:nvPr>
        </p:nvSpPr>
        <p:spPr/>
        <p:txBody>
          <a:bodyPr/>
          <a:lstStyle/>
          <a:p>
            <a:pPr algn="ctr"/>
            <a:r>
              <a:rPr lang="en-US" dirty="0">
                <a:solidFill>
                  <a:srgbClr val="FFC000"/>
                </a:solidFill>
              </a:rPr>
              <a:t>Spawn a process</a:t>
            </a:r>
            <a:endParaRPr lang="ru-KZ" dirty="0"/>
          </a:p>
        </p:txBody>
      </p:sp>
      <p:pic>
        <p:nvPicPr>
          <p:cNvPr id="5" name="Рисунок 4">
            <a:extLst>
              <a:ext uri="{FF2B5EF4-FFF2-40B4-BE49-F238E27FC236}">
                <a16:creationId xmlns:a16="http://schemas.microsoft.com/office/drawing/2014/main" id="{32F2B6B6-A39A-4F7F-AF93-FE4EB5EFA4A6}"/>
              </a:ext>
            </a:extLst>
          </p:cNvPr>
          <p:cNvPicPr>
            <a:picLocks noChangeAspect="1"/>
          </p:cNvPicPr>
          <p:nvPr/>
        </p:nvPicPr>
        <p:blipFill>
          <a:blip r:embed="rId2"/>
          <a:stretch>
            <a:fillRect/>
          </a:stretch>
        </p:blipFill>
        <p:spPr>
          <a:xfrm>
            <a:off x="581025" y="2196570"/>
            <a:ext cx="5514975" cy="3667125"/>
          </a:xfrm>
          <a:prstGeom prst="rect">
            <a:avLst/>
          </a:prstGeom>
        </p:spPr>
      </p:pic>
    </p:spTree>
    <p:extLst>
      <p:ext uri="{BB962C8B-B14F-4D97-AF65-F5344CB8AC3E}">
        <p14:creationId xmlns:p14="http://schemas.microsoft.com/office/powerpoint/2010/main" val="2233289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799691-2093-47AA-9489-FE7959F3AC06}"/>
              </a:ext>
            </a:extLst>
          </p:cNvPr>
          <p:cNvSpPr>
            <a:spLocks noGrp="1"/>
          </p:cNvSpPr>
          <p:nvPr>
            <p:ph type="title"/>
          </p:nvPr>
        </p:nvSpPr>
        <p:spPr/>
        <p:txBody>
          <a:bodyPr/>
          <a:lstStyle/>
          <a:p>
            <a:pPr algn="ctr"/>
            <a:r>
              <a:rPr lang="en-US" dirty="0">
                <a:solidFill>
                  <a:srgbClr val="FFC000"/>
                </a:solidFill>
              </a:rPr>
              <a:t>multiprocessing</a:t>
            </a:r>
            <a:endParaRPr lang="ru-KZ" dirty="0">
              <a:solidFill>
                <a:srgbClr val="FFC000"/>
              </a:solidFill>
            </a:endParaRPr>
          </a:p>
        </p:txBody>
      </p:sp>
      <p:sp>
        <p:nvSpPr>
          <p:cNvPr id="3" name="Объект 2">
            <a:extLst>
              <a:ext uri="{FF2B5EF4-FFF2-40B4-BE49-F238E27FC236}">
                <a16:creationId xmlns:a16="http://schemas.microsoft.com/office/drawing/2014/main" id="{0F3A73D3-5E16-4C3D-838A-AA48B3C4FB83}"/>
              </a:ext>
            </a:extLst>
          </p:cNvPr>
          <p:cNvSpPr>
            <a:spLocks noGrp="1"/>
          </p:cNvSpPr>
          <p:nvPr>
            <p:ph idx="1"/>
          </p:nvPr>
        </p:nvSpPr>
        <p:spPr/>
        <p:txBody>
          <a:bodyPr>
            <a:normAutofit fontScale="92500" lnSpcReduction="20000"/>
          </a:bodyPr>
          <a:lstStyle/>
          <a:p>
            <a:pPr marL="0" indent="0">
              <a:buNone/>
            </a:pPr>
            <a:r>
              <a:rPr lang="en-US" dirty="0"/>
              <a:t>As explained in the introduction section of this recipe, to create the object process, we must first import the multiprocessing module with the following command:</a:t>
            </a:r>
          </a:p>
          <a:p>
            <a:r>
              <a:rPr lang="en-US" dirty="0"/>
              <a:t>import multiprocessing</a:t>
            </a:r>
          </a:p>
          <a:p>
            <a:pPr marL="0" indent="0">
              <a:buNone/>
            </a:pPr>
            <a:r>
              <a:rPr lang="en-US" dirty="0"/>
              <a:t>Then, we create the object process in the main program:</a:t>
            </a:r>
          </a:p>
          <a:p>
            <a:r>
              <a:rPr lang="en-US" dirty="0"/>
              <a:t>p = </a:t>
            </a:r>
            <a:r>
              <a:rPr lang="en-US" dirty="0" err="1"/>
              <a:t>multiprocessing.Process</a:t>
            </a:r>
            <a:r>
              <a:rPr lang="en-US" dirty="0"/>
              <a:t>(target=foo, </a:t>
            </a:r>
            <a:r>
              <a:rPr lang="en-US" dirty="0" err="1"/>
              <a:t>args</a:t>
            </a:r>
            <a:r>
              <a:rPr lang="en-US" dirty="0"/>
              <a:t>=(</a:t>
            </a:r>
            <a:r>
              <a:rPr lang="en-US" dirty="0" err="1"/>
              <a:t>i</a:t>
            </a:r>
            <a:r>
              <a:rPr lang="en-US" dirty="0"/>
              <a:t>,))</a:t>
            </a:r>
          </a:p>
          <a:p>
            <a:pPr marL="0" indent="0">
              <a:buNone/>
            </a:pPr>
            <a:r>
              <a:rPr lang="en-US" dirty="0"/>
              <a:t>Further, we call the start() method:</a:t>
            </a:r>
          </a:p>
          <a:p>
            <a:r>
              <a:rPr lang="en-US" dirty="0" err="1"/>
              <a:t>p.start</a:t>
            </a:r>
            <a:r>
              <a:rPr lang="en-US" dirty="0"/>
              <a:t>()</a:t>
            </a:r>
          </a:p>
          <a:p>
            <a:pPr marL="0" indent="0">
              <a:buNone/>
            </a:pPr>
            <a:r>
              <a:rPr lang="en-US" dirty="0"/>
              <a:t>The object process has for argument the function to which the child process is associated (in our case, the function is called foo()). We also pass an argument to the function that takes into account the process in which the associated function is situated. Finally, we call the join() method on the process created:</a:t>
            </a:r>
          </a:p>
          <a:p>
            <a:r>
              <a:rPr lang="en-US" dirty="0" err="1"/>
              <a:t>p.join</a:t>
            </a:r>
            <a:r>
              <a:rPr lang="en-US" dirty="0"/>
              <a:t>()</a:t>
            </a:r>
          </a:p>
          <a:p>
            <a:pPr marL="0" indent="0">
              <a:buNone/>
            </a:pPr>
            <a:r>
              <a:rPr lang="en-US" dirty="0"/>
              <a:t>Without </a:t>
            </a:r>
            <a:r>
              <a:rPr lang="en-US" dirty="0" err="1"/>
              <a:t>p.join</a:t>
            </a:r>
            <a:r>
              <a:rPr lang="en-US" dirty="0"/>
              <a:t>(), the child process will sit idle and not be terminated, and then, you must manually kill it.</a:t>
            </a:r>
            <a:endParaRPr lang="ru-KZ" dirty="0"/>
          </a:p>
        </p:txBody>
      </p:sp>
    </p:spTree>
    <p:extLst>
      <p:ext uri="{BB962C8B-B14F-4D97-AF65-F5344CB8AC3E}">
        <p14:creationId xmlns:p14="http://schemas.microsoft.com/office/powerpoint/2010/main" val="3160723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9668D6-2393-4325-AF55-70BB8C077579}"/>
              </a:ext>
            </a:extLst>
          </p:cNvPr>
          <p:cNvSpPr>
            <a:spLocks noGrp="1"/>
          </p:cNvSpPr>
          <p:nvPr>
            <p:ph type="title"/>
          </p:nvPr>
        </p:nvSpPr>
        <p:spPr/>
        <p:txBody>
          <a:bodyPr/>
          <a:lstStyle/>
          <a:p>
            <a:pPr algn="ctr"/>
            <a:r>
              <a:rPr lang="en-US" dirty="0">
                <a:solidFill>
                  <a:srgbClr val="FFC000"/>
                </a:solidFill>
              </a:rPr>
              <a:t>Naming a process</a:t>
            </a:r>
            <a:endParaRPr lang="ru-KZ" dirty="0">
              <a:solidFill>
                <a:srgbClr val="FFC000"/>
              </a:solidFill>
            </a:endParaRPr>
          </a:p>
        </p:txBody>
      </p:sp>
      <p:sp>
        <p:nvSpPr>
          <p:cNvPr id="3" name="Объект 2">
            <a:extLst>
              <a:ext uri="{FF2B5EF4-FFF2-40B4-BE49-F238E27FC236}">
                <a16:creationId xmlns:a16="http://schemas.microsoft.com/office/drawing/2014/main" id="{96B2423E-DE11-41EF-8179-695EA4FBED8E}"/>
              </a:ext>
            </a:extLst>
          </p:cNvPr>
          <p:cNvSpPr>
            <a:spLocks noGrp="1"/>
          </p:cNvSpPr>
          <p:nvPr>
            <p:ph idx="1"/>
          </p:nvPr>
        </p:nvSpPr>
        <p:spPr>
          <a:xfrm>
            <a:off x="581192" y="1846626"/>
            <a:ext cx="11029615" cy="418771"/>
          </a:xfrm>
        </p:spPr>
        <p:txBody>
          <a:bodyPr/>
          <a:lstStyle/>
          <a:p>
            <a:r>
              <a:rPr lang="en-US" dirty="0"/>
              <a:t>The procedure to name a process is similar to that described for the threading library</a:t>
            </a:r>
            <a:endParaRPr lang="ru-KZ" dirty="0"/>
          </a:p>
        </p:txBody>
      </p:sp>
      <p:pic>
        <p:nvPicPr>
          <p:cNvPr id="5" name="Рисунок 4">
            <a:extLst>
              <a:ext uri="{FF2B5EF4-FFF2-40B4-BE49-F238E27FC236}">
                <a16:creationId xmlns:a16="http://schemas.microsoft.com/office/drawing/2014/main" id="{A1F86024-474D-4C85-810A-8236BCE4553A}"/>
              </a:ext>
            </a:extLst>
          </p:cNvPr>
          <p:cNvPicPr>
            <a:picLocks noChangeAspect="1"/>
          </p:cNvPicPr>
          <p:nvPr/>
        </p:nvPicPr>
        <p:blipFill>
          <a:blip r:embed="rId2"/>
          <a:stretch>
            <a:fillRect/>
          </a:stretch>
        </p:blipFill>
        <p:spPr>
          <a:xfrm>
            <a:off x="3727317" y="2265397"/>
            <a:ext cx="4737366" cy="4482767"/>
          </a:xfrm>
          <a:prstGeom prst="rect">
            <a:avLst/>
          </a:prstGeom>
        </p:spPr>
      </p:pic>
    </p:spTree>
    <p:extLst>
      <p:ext uri="{BB962C8B-B14F-4D97-AF65-F5344CB8AC3E}">
        <p14:creationId xmlns:p14="http://schemas.microsoft.com/office/powerpoint/2010/main" val="572319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76DFD1-3E46-405E-B14A-03E820DD1337}"/>
              </a:ext>
            </a:extLst>
          </p:cNvPr>
          <p:cNvSpPr>
            <a:spLocks noGrp="1"/>
          </p:cNvSpPr>
          <p:nvPr>
            <p:ph type="title"/>
          </p:nvPr>
        </p:nvSpPr>
        <p:spPr/>
        <p:txBody>
          <a:bodyPr/>
          <a:lstStyle/>
          <a:p>
            <a:pPr algn="ctr"/>
            <a:r>
              <a:rPr lang="en-US" dirty="0">
                <a:solidFill>
                  <a:srgbClr val="FFC000"/>
                </a:solidFill>
              </a:rPr>
              <a:t>Naming a process</a:t>
            </a:r>
            <a:endParaRPr lang="ru-KZ" dirty="0"/>
          </a:p>
        </p:txBody>
      </p:sp>
      <p:sp>
        <p:nvSpPr>
          <p:cNvPr id="3" name="Объект 2">
            <a:extLst>
              <a:ext uri="{FF2B5EF4-FFF2-40B4-BE49-F238E27FC236}">
                <a16:creationId xmlns:a16="http://schemas.microsoft.com/office/drawing/2014/main" id="{F6A7C282-9677-4CCC-9150-32E659F5D6EC}"/>
              </a:ext>
            </a:extLst>
          </p:cNvPr>
          <p:cNvSpPr>
            <a:spLocks noGrp="1"/>
          </p:cNvSpPr>
          <p:nvPr>
            <p:ph idx="1"/>
          </p:nvPr>
        </p:nvSpPr>
        <p:spPr/>
        <p:txBody>
          <a:bodyPr/>
          <a:lstStyle/>
          <a:p>
            <a:pPr marL="0" indent="0">
              <a:buNone/>
            </a:pPr>
            <a:r>
              <a:rPr lang="en-US" dirty="0"/>
              <a:t>The operation is similar to the procedure used for naming a thread. To name a process, we should provide an argument with the object's name:</a:t>
            </a:r>
          </a:p>
          <a:p>
            <a:r>
              <a:rPr lang="en-US" dirty="0" err="1"/>
              <a:t>process_with_name</a:t>
            </a:r>
            <a:r>
              <a:rPr lang="en-US" dirty="0"/>
              <a:t> = </a:t>
            </a:r>
            <a:r>
              <a:rPr lang="en-US" dirty="0" err="1"/>
              <a:t>multiprocessing.Process</a:t>
            </a:r>
            <a:r>
              <a:rPr lang="en-US" dirty="0"/>
              <a:t> (name='</a:t>
            </a:r>
            <a:r>
              <a:rPr lang="en-US" dirty="0" err="1"/>
              <a:t>foo_function</a:t>
            </a:r>
            <a:r>
              <a:rPr lang="en-US" dirty="0"/>
              <a:t>', target=foo)</a:t>
            </a:r>
          </a:p>
          <a:p>
            <a:pPr marL="0" indent="0">
              <a:buNone/>
            </a:pPr>
            <a:r>
              <a:rPr lang="en-US" dirty="0"/>
              <a:t>In this case, we called the </a:t>
            </a:r>
            <a:r>
              <a:rPr lang="en-US" dirty="0" err="1"/>
              <a:t>foo_function</a:t>
            </a:r>
            <a:r>
              <a:rPr lang="en-US" dirty="0"/>
              <a:t> process. If the process child wants to know which its parent process is, it must use the following statement:</a:t>
            </a:r>
          </a:p>
          <a:p>
            <a:r>
              <a:rPr lang="en-US" dirty="0"/>
              <a:t>name = </a:t>
            </a:r>
            <a:r>
              <a:rPr lang="en-US" dirty="0" err="1"/>
              <a:t>multiprocessing.current_process</a:t>
            </a:r>
            <a:r>
              <a:rPr lang="en-US" dirty="0"/>
              <a:t>().name</a:t>
            </a:r>
          </a:p>
          <a:p>
            <a:pPr marL="0" indent="0">
              <a:buNone/>
            </a:pPr>
            <a:r>
              <a:rPr lang="en-US" dirty="0"/>
              <a:t>This statement will provide the name of the parent process.</a:t>
            </a:r>
            <a:endParaRPr lang="ru-KZ" dirty="0"/>
          </a:p>
        </p:txBody>
      </p:sp>
    </p:spTree>
    <p:extLst>
      <p:ext uri="{BB962C8B-B14F-4D97-AF65-F5344CB8AC3E}">
        <p14:creationId xmlns:p14="http://schemas.microsoft.com/office/powerpoint/2010/main" val="188456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D1E4C2-E50B-4DC1-B658-C532C2627038}"/>
              </a:ext>
            </a:extLst>
          </p:cNvPr>
          <p:cNvSpPr>
            <a:spLocks noGrp="1"/>
          </p:cNvSpPr>
          <p:nvPr>
            <p:ph type="title"/>
          </p:nvPr>
        </p:nvSpPr>
        <p:spPr/>
        <p:txBody>
          <a:bodyPr/>
          <a:lstStyle/>
          <a:p>
            <a:pPr algn="ctr"/>
            <a:r>
              <a:rPr lang="en-US" dirty="0">
                <a:solidFill>
                  <a:srgbClr val="FFC000"/>
                </a:solidFill>
              </a:rPr>
              <a:t>Background process</a:t>
            </a:r>
            <a:endParaRPr lang="ru-KZ" dirty="0">
              <a:solidFill>
                <a:srgbClr val="FFC000"/>
              </a:solidFill>
            </a:endParaRPr>
          </a:p>
        </p:txBody>
      </p:sp>
      <p:pic>
        <p:nvPicPr>
          <p:cNvPr id="5" name="Рисунок 4">
            <a:extLst>
              <a:ext uri="{FF2B5EF4-FFF2-40B4-BE49-F238E27FC236}">
                <a16:creationId xmlns:a16="http://schemas.microsoft.com/office/drawing/2014/main" id="{07EBAD49-88FD-46C3-9365-CA38D0E6730B}"/>
              </a:ext>
            </a:extLst>
          </p:cNvPr>
          <p:cNvPicPr>
            <a:picLocks noChangeAspect="1"/>
          </p:cNvPicPr>
          <p:nvPr/>
        </p:nvPicPr>
        <p:blipFill>
          <a:blip r:embed="rId2"/>
          <a:stretch>
            <a:fillRect/>
          </a:stretch>
        </p:blipFill>
        <p:spPr>
          <a:xfrm>
            <a:off x="3368674" y="1998705"/>
            <a:ext cx="4759326" cy="4564549"/>
          </a:xfrm>
          <a:prstGeom prst="rect">
            <a:avLst/>
          </a:prstGeom>
        </p:spPr>
      </p:pic>
    </p:spTree>
    <p:extLst>
      <p:ext uri="{BB962C8B-B14F-4D97-AF65-F5344CB8AC3E}">
        <p14:creationId xmlns:p14="http://schemas.microsoft.com/office/powerpoint/2010/main" val="275107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77786A-C86C-4A61-A0A0-9EE65D5CCE1D}"/>
              </a:ext>
            </a:extLst>
          </p:cNvPr>
          <p:cNvSpPr>
            <a:spLocks noGrp="1"/>
          </p:cNvSpPr>
          <p:nvPr>
            <p:ph type="title"/>
          </p:nvPr>
        </p:nvSpPr>
        <p:spPr/>
        <p:txBody>
          <a:bodyPr/>
          <a:lstStyle/>
          <a:p>
            <a:pPr algn="ctr"/>
            <a:r>
              <a:rPr lang="en-US" dirty="0">
                <a:solidFill>
                  <a:srgbClr val="FFC000"/>
                </a:solidFill>
              </a:rPr>
              <a:t>Background process</a:t>
            </a:r>
            <a:endParaRPr lang="ru-KZ" dirty="0"/>
          </a:p>
        </p:txBody>
      </p:sp>
      <p:sp>
        <p:nvSpPr>
          <p:cNvPr id="3" name="Объект 2">
            <a:extLst>
              <a:ext uri="{FF2B5EF4-FFF2-40B4-BE49-F238E27FC236}">
                <a16:creationId xmlns:a16="http://schemas.microsoft.com/office/drawing/2014/main" id="{C7ADC5CB-CFBB-472F-82DD-F997A3C661BA}"/>
              </a:ext>
            </a:extLst>
          </p:cNvPr>
          <p:cNvSpPr>
            <a:spLocks noGrp="1"/>
          </p:cNvSpPr>
          <p:nvPr>
            <p:ph idx="1"/>
          </p:nvPr>
        </p:nvSpPr>
        <p:spPr/>
        <p:txBody>
          <a:bodyPr/>
          <a:lstStyle/>
          <a:p>
            <a:pPr marL="0" indent="0">
              <a:buNone/>
            </a:pPr>
            <a:r>
              <a:rPr lang="en-US" dirty="0"/>
              <a:t>To execute the process in background, we set the daemon parameter:</a:t>
            </a:r>
          </a:p>
          <a:p>
            <a:r>
              <a:rPr lang="en-US" b="1" dirty="0" err="1"/>
              <a:t>background_process.daemon</a:t>
            </a:r>
            <a:r>
              <a:rPr lang="en-US" b="1" dirty="0"/>
              <a:t> = True</a:t>
            </a:r>
          </a:p>
          <a:p>
            <a:pPr marL="0" indent="0">
              <a:buNone/>
            </a:pPr>
            <a:r>
              <a:rPr lang="en-US" dirty="0"/>
              <a:t>The processes in the no-background mode have an output, so the daemonic process ends</a:t>
            </a:r>
          </a:p>
          <a:p>
            <a:r>
              <a:rPr lang="en-US" dirty="0"/>
              <a:t>automatically after the main program ends to avoid the persistence of running processes.</a:t>
            </a:r>
            <a:endParaRPr lang="ru-KZ" dirty="0"/>
          </a:p>
        </p:txBody>
      </p:sp>
    </p:spTree>
    <p:extLst>
      <p:ext uri="{BB962C8B-B14F-4D97-AF65-F5344CB8AC3E}">
        <p14:creationId xmlns:p14="http://schemas.microsoft.com/office/powerpoint/2010/main" val="192841193"/>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36</TotalTime>
  <Words>621</Words>
  <Application>Microsoft Office PowerPoint</Application>
  <PresentationFormat>Широкоэкранный</PresentationFormat>
  <Paragraphs>40</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Corbel</vt:lpstr>
      <vt:lpstr>Gill Sans MT</vt:lpstr>
      <vt:lpstr>Wingdings 2</vt:lpstr>
      <vt:lpstr>Дивиденд</vt:lpstr>
      <vt:lpstr>The lecture 7</vt:lpstr>
      <vt:lpstr>Multiprocessing library</vt:lpstr>
      <vt:lpstr>Spawn a process</vt:lpstr>
      <vt:lpstr>Spawn a process</vt:lpstr>
      <vt:lpstr>multiprocessing</vt:lpstr>
      <vt:lpstr>Naming a process</vt:lpstr>
      <vt:lpstr>Naming a process</vt:lpstr>
      <vt:lpstr>Background process</vt:lpstr>
      <vt:lpstr>Background process</vt:lpstr>
      <vt:lpstr>Killing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7</dc:title>
  <dc:creator>Владислав Карюкин</dc:creator>
  <cp:lastModifiedBy>Владислав Карюкин</cp:lastModifiedBy>
  <cp:revision>4</cp:revision>
  <dcterms:created xsi:type="dcterms:W3CDTF">2022-09-02T05:03:00Z</dcterms:created>
  <dcterms:modified xsi:type="dcterms:W3CDTF">2022-09-02T05:39:42Z</dcterms:modified>
</cp:coreProperties>
</file>